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0" r:id="rId3"/>
    <p:sldId id="257" r:id="rId4"/>
    <p:sldId id="263" r:id="rId5"/>
    <p:sldId id="264" r:id="rId6"/>
    <p:sldId id="265" r:id="rId7"/>
    <p:sldId id="266" r:id="rId8"/>
    <p:sldId id="261" r:id="rId9"/>
    <p:sldId id="259" r:id="rId10"/>
    <p:sldId id="267"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42" autoAdjust="0"/>
  </p:normalViewPr>
  <p:slideViewPr>
    <p:cSldViewPr>
      <p:cViewPr varScale="1">
        <p:scale>
          <a:sx n="63" d="100"/>
          <a:sy n="63" d="100"/>
        </p:scale>
        <p:origin x="77"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013E3-FD5D-4B75-BA4D-9A8A6333C8BA}" type="datetimeFigureOut">
              <a:rPr lang="en-US" smtClean="0"/>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F809F-8091-47B7-A735-33C4F0CF9982}" type="slidenum">
              <a:rPr lang="en-US" smtClean="0"/>
              <a:t>‹#›</a:t>
            </a:fld>
            <a:endParaRPr lang="en-US"/>
          </a:p>
        </p:txBody>
      </p:sp>
    </p:spTree>
    <p:extLst>
      <p:ext uri="{BB962C8B-B14F-4D97-AF65-F5344CB8AC3E}">
        <p14:creationId xmlns:p14="http://schemas.microsoft.com/office/powerpoint/2010/main" val="340458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specific spaces in all</a:t>
            </a:r>
            <a:r>
              <a:rPr lang="en-US" baseline="0" dirty="0" smtClean="0"/>
              <a:t> grade levels – binary spectrum</a:t>
            </a:r>
          </a:p>
          <a:p>
            <a:endParaRPr lang="en-US" dirty="0"/>
          </a:p>
        </p:txBody>
      </p:sp>
      <p:sp>
        <p:nvSpPr>
          <p:cNvPr id="4" name="Slide Number Placeholder 3"/>
          <p:cNvSpPr>
            <a:spLocks noGrp="1"/>
          </p:cNvSpPr>
          <p:nvPr>
            <p:ph type="sldNum" sz="quarter" idx="10"/>
          </p:nvPr>
        </p:nvSpPr>
        <p:spPr/>
        <p:txBody>
          <a:bodyPr/>
          <a:lstStyle/>
          <a:p>
            <a:fld id="{994F809F-8091-47B7-A735-33C4F0CF9982}" type="slidenum">
              <a:rPr lang="en-US" smtClean="0"/>
              <a:t>2</a:t>
            </a:fld>
            <a:endParaRPr lang="en-US"/>
          </a:p>
        </p:txBody>
      </p:sp>
    </p:spTree>
    <p:extLst>
      <p:ext uri="{BB962C8B-B14F-4D97-AF65-F5344CB8AC3E}">
        <p14:creationId xmlns:p14="http://schemas.microsoft.com/office/powerpoint/2010/main" val="270843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and administrators have</a:t>
            </a:r>
            <a:r>
              <a:rPr lang="en-US" baseline="0" dirty="0" smtClean="0"/>
              <a:t> a lack of understanding about gender identity</a:t>
            </a:r>
            <a:endParaRPr lang="en-US" dirty="0"/>
          </a:p>
        </p:txBody>
      </p:sp>
      <p:sp>
        <p:nvSpPr>
          <p:cNvPr id="4" name="Slide Number Placeholder 3"/>
          <p:cNvSpPr>
            <a:spLocks noGrp="1"/>
          </p:cNvSpPr>
          <p:nvPr>
            <p:ph type="sldNum" sz="quarter" idx="10"/>
          </p:nvPr>
        </p:nvSpPr>
        <p:spPr/>
        <p:txBody>
          <a:bodyPr/>
          <a:lstStyle/>
          <a:p>
            <a:fld id="{994F809F-8091-47B7-A735-33C4F0CF9982}" type="slidenum">
              <a:rPr lang="en-US" smtClean="0"/>
              <a:t>3</a:t>
            </a:fld>
            <a:endParaRPr lang="en-US"/>
          </a:p>
        </p:txBody>
      </p:sp>
    </p:spTree>
    <p:extLst>
      <p:ext uri="{BB962C8B-B14F-4D97-AF65-F5344CB8AC3E}">
        <p14:creationId xmlns:p14="http://schemas.microsoft.com/office/powerpoint/2010/main" val="427969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It is important for pre-school teachers and leaders to have a firm understanding of gender development, knowledge of the stages of parental understanding, and examples of other children and families with whom they have worked. The degree to which the pre-school can help families understand gender as a spectrum, and present positive pathways regardless of the child’s ultimate gender identity, will have a significant impact on the health and well being of the family and the child.</a:t>
            </a:r>
            <a:endParaRPr lang="en-US" dirty="0"/>
          </a:p>
        </p:txBody>
      </p:sp>
      <p:sp>
        <p:nvSpPr>
          <p:cNvPr id="4" name="Slide Number Placeholder 3"/>
          <p:cNvSpPr>
            <a:spLocks noGrp="1"/>
          </p:cNvSpPr>
          <p:nvPr>
            <p:ph type="sldNum" sz="quarter" idx="10"/>
          </p:nvPr>
        </p:nvSpPr>
        <p:spPr/>
        <p:txBody>
          <a:bodyPr/>
          <a:lstStyle/>
          <a:p>
            <a:fld id="{994F809F-8091-47B7-A735-33C4F0CF9982}" type="slidenum">
              <a:rPr lang="en-US" smtClean="0"/>
              <a:t>4</a:t>
            </a:fld>
            <a:endParaRPr lang="en-US"/>
          </a:p>
        </p:txBody>
      </p:sp>
    </p:spTree>
    <p:extLst>
      <p:ext uri="{BB962C8B-B14F-4D97-AF65-F5344CB8AC3E}">
        <p14:creationId xmlns:p14="http://schemas.microsoft.com/office/powerpoint/2010/main" val="132033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Along with developing a baseline understanding of the complexity of gender examined in earlier grades, students in high school are also encouraged to explore them in the context of their own school. In so doing, they become acutely aware of how these concepts are playing out around them. This self-reflection as members of the school community is crucial, because it then places the students as central actors in the process of interrupting the negative patterns pertaining to gender that they perceive in their midst.  </a:t>
            </a:r>
            <a:endParaRPr lang="en-US" dirty="0"/>
          </a:p>
        </p:txBody>
      </p:sp>
      <p:sp>
        <p:nvSpPr>
          <p:cNvPr id="4" name="Slide Number Placeholder 3"/>
          <p:cNvSpPr>
            <a:spLocks noGrp="1"/>
          </p:cNvSpPr>
          <p:nvPr>
            <p:ph type="sldNum" sz="quarter" idx="10"/>
          </p:nvPr>
        </p:nvSpPr>
        <p:spPr/>
        <p:txBody>
          <a:bodyPr/>
          <a:lstStyle/>
          <a:p>
            <a:fld id="{994F809F-8091-47B7-A735-33C4F0CF9982}" type="slidenum">
              <a:rPr lang="en-US" smtClean="0"/>
              <a:t>7</a:t>
            </a:fld>
            <a:endParaRPr lang="en-US"/>
          </a:p>
        </p:txBody>
      </p:sp>
    </p:spTree>
    <p:extLst>
      <p:ext uri="{BB962C8B-B14F-4D97-AF65-F5344CB8AC3E}">
        <p14:creationId xmlns:p14="http://schemas.microsoft.com/office/powerpoint/2010/main" val="130845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Joel Baum, director of education and training at Gender Spectrum, a national organization that helps schools create gender-inclusive spaces for all kids. </a:t>
            </a:r>
            <a:endParaRPr lang="en-US" dirty="0"/>
          </a:p>
        </p:txBody>
      </p:sp>
      <p:sp>
        <p:nvSpPr>
          <p:cNvPr id="4" name="Slide Number Placeholder 3"/>
          <p:cNvSpPr>
            <a:spLocks noGrp="1"/>
          </p:cNvSpPr>
          <p:nvPr>
            <p:ph type="sldNum" sz="quarter" idx="10"/>
          </p:nvPr>
        </p:nvSpPr>
        <p:spPr/>
        <p:txBody>
          <a:bodyPr/>
          <a:lstStyle/>
          <a:p>
            <a:fld id="{994F809F-8091-47B7-A735-33C4F0CF9982}" type="slidenum">
              <a:rPr lang="en-US" smtClean="0"/>
              <a:t>8</a:t>
            </a:fld>
            <a:endParaRPr lang="en-US"/>
          </a:p>
        </p:txBody>
      </p:sp>
    </p:spTree>
    <p:extLst>
      <p:ext uri="{BB962C8B-B14F-4D97-AF65-F5344CB8AC3E}">
        <p14:creationId xmlns:p14="http://schemas.microsoft.com/office/powerpoint/2010/main" val="287804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C6913D16-AA83-4DD9-BB27-6F42D6316873}"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7EEA8FC7-EA6F-483F-B5CB-3A4A660065C3}"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13D16-AA83-4DD9-BB27-6F42D6316873}"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8FC7-EA6F-483F-B5CB-3A4A660065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13D16-AA83-4DD9-BB27-6F42D6316873}"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8FC7-EA6F-483F-B5CB-3A4A660065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6913D16-AA83-4DD9-BB27-6F42D6316873}"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8FC7-EA6F-483F-B5CB-3A4A660065C3}"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C6913D16-AA83-4DD9-BB27-6F42D6316873}"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8FC7-EA6F-483F-B5CB-3A4A660065C3}"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913D16-AA83-4DD9-BB27-6F42D6316873}"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A8FC7-EA6F-483F-B5CB-3A4A660065C3}"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6913D16-AA83-4DD9-BB27-6F42D6316873}"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A8FC7-EA6F-483F-B5CB-3A4A660065C3}"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6913D16-AA83-4DD9-BB27-6F42D6316873}"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A8FC7-EA6F-483F-B5CB-3A4A660065C3}"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3D16-AA83-4DD9-BB27-6F42D6316873}"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A8FC7-EA6F-483F-B5CB-3A4A660065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6913D16-AA83-4DD9-BB27-6F42D6316873}"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A8FC7-EA6F-483F-B5CB-3A4A660065C3}"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6913D16-AA83-4DD9-BB27-6F42D6316873}"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A8FC7-EA6F-483F-B5CB-3A4A660065C3}"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C6913D16-AA83-4DD9-BB27-6F42D6316873}" type="datetimeFigureOut">
              <a:rPr lang="en-US" smtClean="0"/>
              <a:t>5/13/2014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EEA8FC7-EA6F-483F-B5CB-3A4A660065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Rebecca Nash</a:t>
            </a:r>
          </a:p>
          <a:p>
            <a:r>
              <a:rPr lang="en-US" dirty="0"/>
              <a:t>	</a:t>
            </a:r>
            <a:r>
              <a:rPr lang="en-US" dirty="0" smtClean="0"/>
              <a:t>and</a:t>
            </a:r>
          </a:p>
          <a:p>
            <a:r>
              <a:rPr lang="en-US" dirty="0" smtClean="0"/>
              <a:t>  Ashley Towne</a:t>
            </a:r>
            <a:endParaRPr lang="en-US" dirty="0"/>
          </a:p>
        </p:txBody>
      </p:sp>
      <p:sp>
        <p:nvSpPr>
          <p:cNvPr id="2" name="Title 1"/>
          <p:cNvSpPr>
            <a:spLocks noGrp="1"/>
          </p:cNvSpPr>
          <p:nvPr>
            <p:ph type="title"/>
          </p:nvPr>
        </p:nvSpPr>
        <p:spPr/>
        <p:txBody>
          <a:bodyPr/>
          <a:lstStyle/>
          <a:p>
            <a:r>
              <a:rPr lang="en-US" dirty="0" smtClean="0"/>
              <a:t>Gender Identity	</a:t>
            </a:r>
            <a:endParaRPr lang="en-US" dirty="0"/>
          </a:p>
        </p:txBody>
      </p:sp>
    </p:spTree>
    <p:extLst>
      <p:ext uri="{BB962C8B-B14F-4D97-AF65-F5344CB8AC3E}">
        <p14:creationId xmlns:p14="http://schemas.microsoft.com/office/powerpoint/2010/main" val="239751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Teachers Do</a:t>
            </a:r>
          </a:p>
        </p:txBody>
      </p:sp>
      <p:sp>
        <p:nvSpPr>
          <p:cNvPr id="3" name="Content Placeholder 2"/>
          <p:cNvSpPr>
            <a:spLocks noGrp="1"/>
          </p:cNvSpPr>
          <p:nvPr>
            <p:ph sz="quarter" idx="13"/>
          </p:nvPr>
        </p:nvSpPr>
        <p:spPr/>
        <p:txBody>
          <a:bodyPr/>
          <a:lstStyle/>
          <a:p>
            <a:endParaRPr lang="en-US" dirty="0" smtClean="0"/>
          </a:p>
          <a:p>
            <a:r>
              <a:rPr lang="en-US" dirty="0" smtClean="0"/>
              <a:t>Be aware of gender bias in the classroom</a:t>
            </a:r>
          </a:p>
          <a:p>
            <a:pPr lvl="1"/>
            <a:r>
              <a:rPr lang="en-US" dirty="0" smtClean="0"/>
              <a:t>Sandra </a:t>
            </a:r>
            <a:r>
              <a:rPr lang="en-US" dirty="0" err="1" smtClean="0"/>
              <a:t>Bem</a:t>
            </a:r>
            <a:r>
              <a:rPr lang="en-US" dirty="0" smtClean="0"/>
              <a:t> </a:t>
            </a:r>
          </a:p>
          <a:p>
            <a:endParaRPr lang="en-US" dirty="0"/>
          </a:p>
          <a:p>
            <a:r>
              <a:rPr lang="en-US" dirty="0" smtClean="0"/>
              <a:t>Mix up gender roles in the classroom </a:t>
            </a:r>
          </a:p>
          <a:p>
            <a:endParaRPr lang="en-US" dirty="0"/>
          </a:p>
          <a:p>
            <a:r>
              <a:rPr lang="en-US" dirty="0" smtClean="0"/>
              <a:t>Provide support or make sure someone who can provide support is available</a:t>
            </a:r>
            <a:endParaRPr lang="en-US" dirty="0"/>
          </a:p>
        </p:txBody>
      </p:sp>
    </p:spTree>
    <p:extLst>
      <p:ext uri="{BB962C8B-B14F-4D97-AF65-F5344CB8AC3E}">
        <p14:creationId xmlns:p14="http://schemas.microsoft.com/office/powerpoint/2010/main" val="215064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lstStyle/>
          <a:p>
            <a:r>
              <a:rPr lang="en-US" dirty="0"/>
              <a:t>http://</a:t>
            </a:r>
            <a:r>
              <a:rPr lang="en-US" dirty="0" smtClean="0"/>
              <a:t>www.hrc.org/resources/entry/sexual-orientation-and-gender-identity-terminology-and-definitions</a:t>
            </a:r>
          </a:p>
          <a:p>
            <a:endParaRPr lang="en-US" dirty="0"/>
          </a:p>
          <a:p>
            <a:r>
              <a:rPr lang="en-US" dirty="0"/>
              <a:t>http://</a:t>
            </a:r>
            <a:r>
              <a:rPr lang="en-US" dirty="0" smtClean="0"/>
              <a:t>www.tolerance.org/gender-spectrum</a:t>
            </a:r>
          </a:p>
          <a:p>
            <a:endParaRPr lang="en-US" dirty="0" smtClean="0"/>
          </a:p>
          <a:p>
            <a:r>
              <a:rPr lang="en-US" dirty="0"/>
              <a:t>https://</a:t>
            </a:r>
            <a:r>
              <a:rPr lang="en-US" dirty="0" smtClean="0"/>
              <a:t>www.genderspectrum.org/education/gender-schools</a:t>
            </a:r>
          </a:p>
          <a:p>
            <a:endParaRPr lang="en-US" dirty="0"/>
          </a:p>
          <a:p>
            <a:endParaRPr lang="en-US" dirty="0"/>
          </a:p>
        </p:txBody>
      </p:sp>
    </p:spTree>
    <p:extLst>
      <p:ext uri="{BB962C8B-B14F-4D97-AF65-F5344CB8AC3E}">
        <p14:creationId xmlns:p14="http://schemas.microsoft.com/office/powerpoint/2010/main" val="1718857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Meet Coy Mathis</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276975" cy="353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142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Gender Identity?</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pPr marL="342900" indent="-342900"/>
            <a:r>
              <a:rPr lang="en-US" dirty="0" smtClean="0"/>
              <a:t>According to Human Rights Campaign (HRC.org), gender identity is defined as</a:t>
            </a:r>
            <a:r>
              <a:rPr lang="en-US" dirty="0"/>
              <a:t>, a person's innate, deeply felt psychological identification as male or female, which may or may not correspond to the person's body or designated sex at birth (meaning what sex was originally listed on a person's birth certificate).</a:t>
            </a:r>
          </a:p>
        </p:txBody>
      </p:sp>
    </p:spTree>
    <p:extLst>
      <p:ext uri="{BB962C8B-B14F-4D97-AF65-F5344CB8AC3E}">
        <p14:creationId xmlns:p14="http://schemas.microsoft.com/office/powerpoint/2010/main" val="232748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Identity across the grades</a:t>
            </a:r>
            <a:br>
              <a:rPr lang="en-US" dirty="0" smtClean="0"/>
            </a:br>
            <a:r>
              <a:rPr lang="en-US" dirty="0" smtClean="0"/>
              <a:t>Preschool</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   Children express gender behavior as early as 2 or 3</a:t>
            </a:r>
          </a:p>
          <a:p>
            <a:pPr marL="0" indent="0">
              <a:buNone/>
            </a:pPr>
            <a:endParaRPr lang="en-US" dirty="0" smtClean="0"/>
          </a:p>
          <a:p>
            <a:pPr marL="342900" indent="-342900"/>
            <a:r>
              <a:rPr lang="en-US" dirty="0" smtClean="0"/>
              <a:t>“</a:t>
            </a:r>
            <a:r>
              <a:rPr lang="en-US" dirty="0"/>
              <a:t>Even in these early years, children have already begun to learn from both adults and peers the “gender” of certain toys or clothes, and to police others accordingly</a:t>
            </a:r>
            <a:r>
              <a:rPr lang="en-US" dirty="0" smtClean="0"/>
              <a:t>.”   </a:t>
            </a:r>
          </a:p>
          <a:p>
            <a:pPr marL="0" indent="0">
              <a:buNone/>
            </a:pPr>
            <a:endParaRPr lang="en-US" dirty="0"/>
          </a:p>
          <a:p>
            <a:pPr marL="342900" indent="-342900"/>
            <a:r>
              <a:rPr lang="en-US" dirty="0" smtClean="0"/>
              <a:t>Teachers are generally the first adult outside of the home that this topic is raised about a specific child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728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Identity across the </a:t>
            </a:r>
            <a:r>
              <a:rPr lang="en-US" dirty="0" smtClean="0"/>
              <a:t>grades</a:t>
            </a:r>
            <a:br>
              <a:rPr lang="en-US" dirty="0" smtClean="0"/>
            </a:br>
            <a:r>
              <a:rPr lang="en-US" dirty="0" smtClean="0"/>
              <a:t>Elementary</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Gender non-conforming behavior in preadolescents is particularly visible</a:t>
            </a:r>
          </a:p>
          <a:p>
            <a:endParaRPr lang="en-US" dirty="0"/>
          </a:p>
          <a:p>
            <a:r>
              <a:rPr lang="en-US" dirty="0" smtClean="0"/>
              <a:t>“The </a:t>
            </a:r>
            <a:r>
              <a:rPr lang="en-US" dirty="0"/>
              <a:t>lack of support and understanding from teachers, parents, and other adults exacerbates the already difficult environment created by their </a:t>
            </a:r>
            <a:r>
              <a:rPr lang="en-US" dirty="0" smtClean="0"/>
              <a:t>peers.”</a:t>
            </a:r>
          </a:p>
          <a:p>
            <a:endParaRPr lang="en-US" dirty="0"/>
          </a:p>
          <a:p>
            <a:r>
              <a:rPr lang="en-US" dirty="0" smtClean="0"/>
              <a:t>Understanding how to appropriately support gender identity and expression in the elementary classroom is crucial.</a:t>
            </a:r>
            <a:endParaRPr lang="en-US" dirty="0"/>
          </a:p>
        </p:txBody>
      </p:sp>
    </p:spTree>
    <p:extLst>
      <p:ext uri="{BB962C8B-B14F-4D97-AF65-F5344CB8AC3E}">
        <p14:creationId xmlns:p14="http://schemas.microsoft.com/office/powerpoint/2010/main" val="185882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Identity across the </a:t>
            </a:r>
            <a:r>
              <a:rPr lang="en-US" dirty="0" smtClean="0"/>
              <a:t>grades</a:t>
            </a:r>
            <a:br>
              <a:rPr lang="en-US" dirty="0" smtClean="0"/>
            </a:br>
            <a:r>
              <a:rPr lang="en-US" dirty="0"/>
              <a:t>Middle </a:t>
            </a:r>
            <a:r>
              <a:rPr lang="en-US" dirty="0" smtClean="0"/>
              <a:t>School</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Very high risk for suicide </a:t>
            </a:r>
          </a:p>
          <a:p>
            <a:endParaRPr lang="en-US" dirty="0"/>
          </a:p>
          <a:p>
            <a:r>
              <a:rPr lang="en-US" dirty="0" smtClean="0"/>
              <a:t>Terrified of being “found out”</a:t>
            </a:r>
          </a:p>
          <a:p>
            <a:endParaRPr lang="en-US" dirty="0"/>
          </a:p>
          <a:p>
            <a:r>
              <a:rPr lang="en-US" dirty="0" smtClean="0"/>
              <a:t>It is critical for middle school staff to recognize a child at risk</a:t>
            </a:r>
          </a:p>
          <a:p>
            <a:endParaRPr lang="en-US" dirty="0"/>
          </a:p>
          <a:p>
            <a:r>
              <a:rPr lang="en-US" dirty="0" smtClean="0"/>
              <a:t>Students can go through a gender identity crisis at any age</a:t>
            </a:r>
            <a:endParaRPr lang="en-US" dirty="0"/>
          </a:p>
        </p:txBody>
      </p:sp>
    </p:spTree>
    <p:extLst>
      <p:ext uri="{BB962C8B-B14F-4D97-AF65-F5344CB8AC3E}">
        <p14:creationId xmlns:p14="http://schemas.microsoft.com/office/powerpoint/2010/main" val="200591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Identity across the </a:t>
            </a:r>
            <a:r>
              <a:rPr lang="en-US" dirty="0" smtClean="0"/>
              <a:t>grades</a:t>
            </a:r>
            <a:br>
              <a:rPr lang="en-US" dirty="0" smtClean="0"/>
            </a:br>
            <a:r>
              <a:rPr lang="en-US" dirty="0"/>
              <a:t>High School</a:t>
            </a:r>
          </a:p>
        </p:txBody>
      </p:sp>
      <p:sp>
        <p:nvSpPr>
          <p:cNvPr id="3" name="Content Placeholder 2"/>
          <p:cNvSpPr>
            <a:spLocks noGrp="1"/>
          </p:cNvSpPr>
          <p:nvPr>
            <p:ph sz="quarter" idx="13"/>
          </p:nvPr>
        </p:nvSpPr>
        <p:spPr/>
        <p:txBody>
          <a:bodyPr/>
          <a:lstStyle/>
          <a:p>
            <a:endParaRPr lang="en-US" dirty="0" smtClean="0"/>
          </a:p>
          <a:p>
            <a:r>
              <a:rPr lang="en-US" dirty="0" smtClean="0"/>
              <a:t>Solidifying adult gender identity</a:t>
            </a:r>
          </a:p>
          <a:p>
            <a:endParaRPr lang="en-US" dirty="0"/>
          </a:p>
          <a:p>
            <a:r>
              <a:rPr lang="en-US" dirty="0" smtClean="0"/>
              <a:t>Actively begin seeking out and identifying allies and peer support</a:t>
            </a:r>
          </a:p>
          <a:p>
            <a:endParaRPr lang="en-US" dirty="0"/>
          </a:p>
          <a:p>
            <a:r>
              <a:rPr lang="en-US" dirty="0" smtClean="0"/>
              <a:t>Self-reflection is crucial </a:t>
            </a:r>
          </a:p>
          <a:p>
            <a:endParaRPr lang="en-US" dirty="0"/>
          </a:p>
          <a:p>
            <a:r>
              <a:rPr lang="en-US" dirty="0" smtClean="0"/>
              <a:t>“A </a:t>
            </a:r>
            <a:r>
              <a:rPr lang="en-US" dirty="0"/>
              <a:t>primary purpose of the high school curriculum is to systematically develop the notions of advocacy and </a:t>
            </a:r>
            <a:r>
              <a:rPr lang="en-US" dirty="0" smtClean="0"/>
              <a:t>activism” </a:t>
            </a:r>
            <a:endParaRPr lang="en-US" dirty="0"/>
          </a:p>
        </p:txBody>
      </p:sp>
    </p:spTree>
    <p:extLst>
      <p:ext uri="{BB962C8B-B14F-4D97-AF65-F5344CB8AC3E}">
        <p14:creationId xmlns:p14="http://schemas.microsoft.com/office/powerpoint/2010/main" val="329199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Teachers Do</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31516"/>
            <a:ext cx="2819400" cy="493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67200" y="1676400"/>
            <a:ext cx="3733800" cy="4247317"/>
          </a:xfrm>
          <a:prstGeom prst="rect">
            <a:avLst/>
          </a:prstGeom>
          <a:noFill/>
        </p:spPr>
        <p:txBody>
          <a:bodyPr wrap="square" rtlCol="0">
            <a:spAutoFit/>
          </a:bodyPr>
          <a:lstStyle/>
          <a:p>
            <a:r>
              <a:rPr lang="en-US" sz="3600" dirty="0" smtClean="0">
                <a:solidFill>
                  <a:schemeClr val="tx2"/>
                </a:solidFill>
              </a:rPr>
              <a:t>“Teachers can make a big difference in the lives of kids by doing really simple things” - Joel Baum</a:t>
            </a:r>
          </a:p>
          <a:p>
            <a:endParaRPr lang="en-US" dirty="0"/>
          </a:p>
        </p:txBody>
      </p:sp>
    </p:spTree>
    <p:extLst>
      <p:ext uri="{BB962C8B-B14F-4D97-AF65-F5344CB8AC3E}">
        <p14:creationId xmlns:p14="http://schemas.microsoft.com/office/powerpoint/2010/main" val="311687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Teachers Do</a:t>
            </a:r>
          </a:p>
        </p:txBody>
      </p:sp>
      <p:sp>
        <p:nvSpPr>
          <p:cNvPr id="3" name="Content Placeholder 2"/>
          <p:cNvSpPr>
            <a:spLocks noGrp="1"/>
          </p:cNvSpPr>
          <p:nvPr>
            <p:ph sz="quarter" idx="13"/>
          </p:nvPr>
        </p:nvSpPr>
        <p:spPr/>
        <p:txBody>
          <a:bodyPr/>
          <a:lstStyle/>
          <a:p>
            <a:endParaRPr lang="en-US" dirty="0"/>
          </a:p>
          <a:p>
            <a:r>
              <a:rPr lang="en-US" dirty="0" smtClean="0"/>
              <a:t>Ask yourself these questions</a:t>
            </a:r>
          </a:p>
          <a:p>
            <a:pPr lvl="1"/>
            <a:endParaRPr lang="en-US" dirty="0" smtClean="0"/>
          </a:p>
          <a:p>
            <a:pPr marL="515938" lvl="1" indent="-342900"/>
            <a:r>
              <a:rPr lang="en-US" dirty="0" smtClean="0"/>
              <a:t>What </a:t>
            </a:r>
            <a:r>
              <a:rPr lang="en-US" dirty="0"/>
              <a:t>is my gender story? Have I ever experienced limitations because of gender norms? Do I have any gender biases? (Addressing your own issues first can help clear the way for authentic relationships with your students.) </a:t>
            </a:r>
          </a:p>
          <a:p>
            <a:endParaRPr lang="en-US" dirty="0"/>
          </a:p>
          <a:p>
            <a:pPr lvl="1"/>
            <a:r>
              <a:rPr lang="en-US" dirty="0" smtClean="0"/>
              <a:t>Does </a:t>
            </a:r>
            <a:r>
              <a:rPr lang="en-US" dirty="0"/>
              <a:t>my district or school’s anti-bullying policy expressly protect students from harassment based on gender identity? (Most don’t. The ones that do have the best results.) </a:t>
            </a:r>
          </a:p>
          <a:p>
            <a:endParaRPr lang="en-US" dirty="0"/>
          </a:p>
        </p:txBody>
      </p:sp>
    </p:spTree>
    <p:extLst>
      <p:ext uri="{BB962C8B-B14F-4D97-AF65-F5344CB8AC3E}">
        <p14:creationId xmlns:p14="http://schemas.microsoft.com/office/powerpoint/2010/main" val="324576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66</TotalTime>
  <Words>615</Words>
  <Application>Microsoft Office PowerPoint</Application>
  <PresentationFormat>On-screen Show (4:3)</PresentationFormat>
  <Paragraphs>77</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Tahoma</vt:lpstr>
      <vt:lpstr>Tunga</vt:lpstr>
      <vt:lpstr>Soho</vt:lpstr>
      <vt:lpstr>Gender Identity </vt:lpstr>
      <vt:lpstr>Meet Coy Mathis</vt:lpstr>
      <vt:lpstr>What is Gender Identity?</vt:lpstr>
      <vt:lpstr>Gender Identity across the grades Preschool</vt:lpstr>
      <vt:lpstr>Gender Identity across the grades Elementary</vt:lpstr>
      <vt:lpstr>Gender Identity across the grades Middle School</vt:lpstr>
      <vt:lpstr>Gender Identity across the grades High School</vt:lpstr>
      <vt:lpstr>What Can Teachers Do</vt:lpstr>
      <vt:lpstr>What Can Teachers Do</vt:lpstr>
      <vt:lpstr>What Can Teachers Do</vt:lpstr>
      <vt:lpstr>References</vt:lpstr>
    </vt:vector>
  </TitlesOfParts>
  <Company>University of Mary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Identity</dc:title>
  <dc:creator>Marauders</dc:creator>
  <cp:lastModifiedBy>Rebecca Nash</cp:lastModifiedBy>
  <cp:revision>7</cp:revision>
  <dcterms:created xsi:type="dcterms:W3CDTF">2013-12-04T15:12:34Z</dcterms:created>
  <dcterms:modified xsi:type="dcterms:W3CDTF">2014-05-14T01:09:41Z</dcterms:modified>
</cp:coreProperties>
</file>